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italic.fntdata"/><Relationship Id="rId16" Type="http://schemas.openxmlformats.org/officeDocument/2006/relationships/slide" Target="slides/slide12.xml"/><Relationship Id="rId38" Type="http://schemas.openxmlformats.org/officeDocument/2006/relationships/font" Target="fonts/Robo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349c7fb57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349c7fb5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349c7fb5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349c7fb5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349c7fb57_0_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349c7fb5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349c7fb5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349c7fb5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49c7fb57_0_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49c7fb5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349c7fb5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349c7fb5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349c7fb57_0_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349c7fb5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349c7fb5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349c7fb5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349c7fb57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349c7fb5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349c7fb5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349c7fb5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349c7fb57_0_1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349c7fb5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349c7fb5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349c7fb5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349c7fb57_0_1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349c7fb5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349c7fb5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349c7fb5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6d8b64c1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6d8b64c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solution is wrong.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100d11a5e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100d11a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solution is wrong.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349c7fb5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349c7fb5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349c7fb57_0_1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349c7fb5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23c3bd68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623c3bd68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23c3bd685_1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23c3bd68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4fcf605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4fcf605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516743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516743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b17fa483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b17fa4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349c7fb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349c7fb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349c7fb57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349c7fb5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349c7fb5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349c7fb5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349c7fb57_0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349c7fb5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349c7fb5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349c7fb5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Relationship Id="rId10" Type="http://schemas.openxmlformats.org/officeDocument/2006/relationships/image" Target="../media/image19.png"/><Relationship Id="rId9" Type="http://schemas.openxmlformats.org/officeDocument/2006/relationships/image" Target="../media/image12.png"/><Relationship Id="rId5" Type="http://schemas.openxmlformats.org/officeDocument/2006/relationships/image" Target="../media/image24.jpg"/><Relationship Id="rId6" Type="http://schemas.openxmlformats.org/officeDocument/2006/relationships/image" Target="../media/image22.jp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omjudge.bath.ac.uk/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UKIEPC</a:t>
            </a:r>
            <a:r>
              <a:rPr lang="en"/>
              <a:t> </a:t>
            </a:r>
            <a:r>
              <a:rPr lang="en">
                <a:solidFill>
                  <a:srgbClr val="FFFFFF"/>
                </a:solidFill>
              </a:rPr>
              <a:t>2020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solution outlines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950" y="2035318"/>
            <a:ext cx="1003025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75" y="2035325"/>
            <a:ext cx="1003000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Integers</a:t>
            </a:r>
            <a:endParaRPr sz="1400"/>
          </a:p>
        </p:txBody>
      </p:sp>
      <p:sp>
        <p:nvSpPr>
          <p:cNvPr id="141" name="Google Shape;141;p22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Divvying Up 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2" name="Google Shape;142;p22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43" name="Google Shape;143;p22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44" name="Google Shape;144;p22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just need to know if the total is divisible by 3. So start by computing the total as the sum of the input array.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python, sum(map(int, input().split())) does the job.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your language’s modulus operator (usually “%”) to calculate the remainder from division.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Elevator Pitch</a:t>
            </a:r>
            <a:endParaRPr/>
          </a:p>
        </p:txBody>
      </p:sp>
      <p:sp>
        <p:nvSpPr>
          <p:cNvPr id="150" name="Google Shape;150;p23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 </a:t>
            </a:r>
            <a:r>
              <a:rPr lang="en"/>
              <a:t>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Mees de Vries</a:t>
            </a:r>
            <a:endParaRPr/>
          </a:p>
        </p:txBody>
      </p:sp>
      <p:sp>
        <p:nvSpPr>
          <p:cNvPr id="151" name="Google Shape;151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Build the least number of elevators so that all buildings become accessible.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to count local maxima in the floor plan, but only once each.</a:t>
            </a:r>
            <a:endParaRPr sz="1400"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0" l="387" r="377" t="0"/>
          <a:stretch/>
        </p:blipFill>
        <p:spPr>
          <a:xfrm>
            <a:off x="863125" y="106600"/>
            <a:ext cx="2874376" cy="180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Breadth-first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Implicit graphs</a:t>
            </a:r>
            <a:endParaRPr sz="1400"/>
          </a:p>
        </p:txBody>
      </p:sp>
      <p:sp>
        <p:nvSpPr>
          <p:cNvPr id="158" name="Google Shape;158;p24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Elevator Pitch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" name="Google Shape;159;p24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60" name="Google Shape;160;p24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61" name="Google Shape;161;p24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 all of the locations in the grid by (descending) height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Go through all of the locations in this order: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the location is already visited, skip it.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Otherwise, run a flood fill (BFS) from that location to all lower/equal locations, and mark them as visited.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Output the total number of flood fills needed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Fares</a:t>
            </a:r>
            <a:endParaRPr/>
          </a:p>
        </p:txBody>
      </p:sp>
      <p:sp>
        <p:nvSpPr>
          <p:cNvPr id="167" name="Google Shape;167;p2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Boas Kluiving</a:t>
            </a:r>
            <a:endParaRPr/>
          </a:p>
        </p:txBody>
      </p:sp>
      <p:sp>
        <p:nvSpPr>
          <p:cNvPr id="168" name="Google Shape;168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number of people are travelling to the same place along shortest paths, and we can buddy some of them up with a group ticket.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Group tickets cost a fixed amount per person and must be taken together.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Which group ticket starting point should we choose (if we choose one at all)?</a:t>
            </a:r>
            <a:endParaRPr sz="1400"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893" r="903" t="0"/>
          <a:stretch/>
        </p:blipFill>
        <p:spPr>
          <a:xfrm>
            <a:off x="1150306" y="106600"/>
            <a:ext cx="2300138" cy="18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Dijkstra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Memoisation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Bitmasks</a:t>
            </a:r>
            <a:endParaRPr sz="1400"/>
          </a:p>
        </p:txBody>
      </p:sp>
      <p:sp>
        <p:nvSpPr>
          <p:cNvPr id="175" name="Google Shape;175;p2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Family Fares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2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77" name="Google Shape;177;p2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78" name="Google Shape;178;p2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to precompute a lot of shortest paths to the idyllic village (which is where the group ticket will always end up).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every family member mark all stations which are on shortest paths from their starting point to the idyllic village.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Optimise for higher numbers of people by using a bitset and ORing it with shortest-path neighbours.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Iterate over all stations and compute the savings when using that station to buy the group ticket.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-195775" y="12168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Generators</a:t>
            </a:r>
            <a:endParaRPr sz="3200"/>
          </a:p>
        </p:txBody>
      </p:sp>
      <p:sp>
        <p:nvSpPr>
          <p:cNvPr id="184" name="Google Shape;184;p27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Timon Knigge</a:t>
            </a:r>
            <a:endParaRPr/>
          </a:p>
        </p:txBody>
      </p:sp>
      <p:sp>
        <p:nvSpPr>
          <p:cNvPr id="185" name="Google Shape;185;p2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Install some power plants onto an island where everybody “lives on the edge” of a giant weighted cycle.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 do this, p</a:t>
            </a:r>
            <a:r>
              <a:rPr lang="en" sz="1400"/>
              <a:t>ick some edges and vertices such that each vertex is connected to a marked vertex via a direct or indirect path.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86" name="Google Shape;186;p27"/>
          <p:cNvPicPr preferRelativeResize="0"/>
          <p:nvPr/>
        </p:nvPicPr>
        <p:blipFill rotWithShape="1">
          <a:blip r:embed="rId3">
            <a:alphaModFix/>
          </a:blip>
          <a:srcRect b="10593" l="0" r="0" t="10585"/>
          <a:stretch/>
        </p:blipFill>
        <p:spPr>
          <a:xfrm>
            <a:off x="670888" y="157150"/>
            <a:ext cx="3234423" cy="176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Spanning Trees</a:t>
            </a:r>
            <a:endParaRPr sz="1400"/>
          </a:p>
        </p:txBody>
      </p:sp>
      <p:sp>
        <p:nvSpPr>
          <p:cNvPr id="192" name="Google Shape;192;p2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Generators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p2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94" name="Google Shape;194;p2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95" name="Google Shape;195;p2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Transform it into a “minimum spanning tree” problem where every node has to be connected to a virtual “power” node.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We’ll put this power node at the centre and connect it to everything else with a weight according to the cost of installing a power station there.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Prim’s or Kruskal’s algorithms can do the rest.</a:t>
            </a:r>
            <a:endParaRPr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Haughty Cuisine</a:t>
            </a:r>
            <a:endParaRPr/>
          </a:p>
        </p:txBody>
      </p:sp>
      <p:sp>
        <p:nvSpPr>
          <p:cNvPr id="201" name="Google Shape;201;p2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Pim Spelier, Mike de Vries, Ragnar Groot Koerkamp, Robin Lee</a:t>
            </a:r>
            <a:endParaRPr sz="1400"/>
          </a:p>
        </p:txBody>
      </p:sp>
      <p:sp>
        <p:nvSpPr>
          <p:cNvPr id="202" name="Google Shape;202;p2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Solve an annoyance by picking a list of food items from a list of set menus at random.</a:t>
            </a:r>
            <a:endParaRPr sz="1400"/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b="-10" l="-13035" r="-13035" t="0"/>
          <a:stretch/>
        </p:blipFill>
        <p:spPr>
          <a:xfrm>
            <a:off x="830363" y="170417"/>
            <a:ext cx="2915475" cy="173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Implementation</a:t>
            </a:r>
            <a:endParaRPr sz="1400"/>
          </a:p>
        </p:txBody>
      </p:sp>
      <p:sp>
        <p:nvSpPr>
          <p:cNvPr id="209" name="Google Shape;209;p3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Haughty Cuisine 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0" name="Google Shape;210;p3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11" name="Google Shape;211;p3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12" name="Google Shape;212;p3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in the size of the first menu, and immediately print it back out again.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Incomplete Sort</a:t>
            </a:r>
            <a:endParaRPr sz="3600"/>
          </a:p>
        </p:txBody>
      </p:sp>
      <p:sp>
        <p:nvSpPr>
          <p:cNvPr id="218" name="Google Shape;218;p31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Jorke de Vlas</a:t>
            </a:r>
            <a:endParaRPr/>
          </a:p>
        </p:txBody>
      </p:sp>
      <p:sp>
        <p:nvSpPr>
          <p:cNvPr id="219" name="Google Shape;219;p3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 an array by sorting half of it three times.</a:t>
            </a:r>
            <a:endParaRPr sz="1400"/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237" y="159025"/>
            <a:ext cx="3053725" cy="194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Solutions</a:t>
            </a:r>
            <a:endParaRPr/>
          </a:p>
        </p:txBody>
      </p:sp>
      <p:sp>
        <p:nvSpPr>
          <p:cNvPr id="76" name="Google Shape;76;p14"/>
          <p:cNvSpPr txBox="1"/>
          <p:nvPr>
            <p:ph idx="4294967295" type="subTitle"/>
          </p:nvPr>
        </p:nvSpPr>
        <p:spPr>
          <a:xfrm>
            <a:off x="542925" y="28653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Note: Many problems this year are shared with BAPC (https://2020.bapc.eu/)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Divide and conquer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Permutations</a:t>
            </a:r>
            <a:endParaRPr sz="1400"/>
          </a:p>
        </p:txBody>
      </p:sp>
      <p:sp>
        <p:nvSpPr>
          <p:cNvPr id="226" name="Google Shape;226;p32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Incomplete Sort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Incomplete Sort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7" name="Google Shape;227;p32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28" name="Google Shape;228;p32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29" name="Google Shape;229;p32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Idea: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</a:t>
            </a:r>
            <a:r>
              <a:rPr lang="en" sz="1400"/>
              <a:t>n the first step, </a:t>
            </a:r>
            <a:r>
              <a:rPr lang="en"/>
              <a:t>sort</a:t>
            </a:r>
            <a:r>
              <a:rPr lang="en" sz="1400"/>
              <a:t> the first quarte</a:t>
            </a:r>
            <a:r>
              <a:rPr lang="en"/>
              <a:t>r.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 the second step,</a:t>
            </a:r>
            <a:r>
              <a:rPr lang="en"/>
              <a:t> sort </a:t>
            </a:r>
            <a:r>
              <a:rPr lang="en" sz="1400"/>
              <a:t>the second quarter</a:t>
            </a:r>
            <a:r>
              <a:rPr lang="en"/>
              <a:t>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 the final step, sort the remaining numbers.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 accomplish this: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step: Choose the first n/4 numbers and the positions of the first n/4 numbers, so that the first n/4 numbers are forced into the first quarter.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Second step: Choose the next n/4 </a:t>
            </a:r>
            <a:r>
              <a:rPr lang="en"/>
              <a:t>numbers</a:t>
            </a:r>
            <a:r>
              <a:rPr lang="en"/>
              <a:t> and positions, for the same reason.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Third step: Just sort everything else (n/2)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Jigsaw</a:t>
            </a:r>
            <a:endParaRPr/>
          </a:p>
        </p:txBody>
      </p:sp>
      <p:sp>
        <p:nvSpPr>
          <p:cNvPr id="235" name="Google Shape;235;p33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Mike de Vries</a:t>
            </a:r>
            <a:endParaRPr/>
          </a:p>
        </p:txBody>
      </p:sp>
      <p:sp>
        <p:nvSpPr>
          <p:cNvPr id="236" name="Google Shape;236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Determine whether a jigsaw puzzle is solvable from the numbers of each kind of piece.</a:t>
            </a:r>
            <a:endParaRPr sz="1400"/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3">
            <a:alphaModFix/>
          </a:blip>
          <a:srcRect b="-10592" l="-10" r="0" t="-10604"/>
          <a:stretch/>
        </p:blipFill>
        <p:spPr>
          <a:xfrm>
            <a:off x="958400" y="85717"/>
            <a:ext cx="2659399" cy="20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Ad Hoc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		</a:t>
            </a:r>
            <a:endParaRPr sz="1400"/>
          </a:p>
        </p:txBody>
      </p:sp>
      <p:sp>
        <p:nvSpPr>
          <p:cNvPr id="243" name="Google Shape;243;p34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Jigsaw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4" name="Google Shape;244;p34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45" name="Google Shape;245;p34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46" name="Google Shape;246;p34"/>
          <p:cNvSpPr txBox="1"/>
          <p:nvPr>
            <p:ph idx="4294967295" type="body"/>
          </p:nvPr>
        </p:nvSpPr>
        <p:spPr>
          <a:xfrm>
            <a:off x="2825075" y="1769575"/>
            <a:ext cx="5898300" cy="33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jigsaw puzzle of size w · h contains: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4 corner pieces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2(h − 2) + 2(w − 2) edge pieces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(h − 2)(w − 2) center pieces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reduces the problem to a simple system of equations.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Kleptocrat</a:t>
            </a:r>
            <a:endParaRPr/>
          </a:p>
        </p:txBody>
      </p:sp>
      <p:sp>
        <p:nvSpPr>
          <p:cNvPr id="252" name="Google Shape;252;p3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Jorke de Vlas</a:t>
            </a:r>
            <a:endParaRPr/>
          </a:p>
        </p:txBody>
      </p:sp>
      <p:sp>
        <p:nvSpPr>
          <p:cNvPr id="253" name="Google Shape;253;p3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</a:t>
            </a:r>
            <a:r>
              <a:rPr lang="en" sz="1400"/>
              <a:t>iven a connected undirected graph, find a path from A to N that minimizes XOR of the values on the edges.</a:t>
            </a:r>
            <a:endParaRPr sz="1400"/>
          </a:p>
        </p:txBody>
      </p:sp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 b="0" l="1681" r="1690" t="0"/>
          <a:stretch/>
        </p:blipFill>
        <p:spPr>
          <a:xfrm>
            <a:off x="819450" y="149075"/>
            <a:ext cx="2961850" cy="182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Linear Algebra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Cycles</a:t>
            </a:r>
            <a:endParaRPr sz="1400"/>
          </a:p>
        </p:txBody>
      </p:sp>
      <p:sp>
        <p:nvSpPr>
          <p:cNvPr id="260" name="Google Shape;260;p3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Kleptocrat 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3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62" name="Google Shape;262;p3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63" name="Google Shape;263;p3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Observation: walking back and forth does not change the XOR-value since x ⊕ x = 0.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When there is a cycle starting from c with XOR-value v , we may walk from a to c, around the cycle, back to a and then to b giving a value of w ⊕ v where w was the value of a </a:t>
            </a:r>
            <a:r>
              <a:rPr lang="en" sz="1400"/>
              <a:t>p</a:t>
            </a:r>
            <a:r>
              <a:rPr lang="en" sz="1400"/>
              <a:t>ath from a to b.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is an equation over \mathbb{F}_2 and the v_i can be reduced with Gaussian Elimination giving 64 values.</a:t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Linear Algebra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Cycles</a:t>
            </a:r>
            <a:endParaRPr sz="1400"/>
          </a:p>
        </p:txBody>
      </p:sp>
      <p:sp>
        <p:nvSpPr>
          <p:cNvPr id="269" name="Google Shape;269;p3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Kleptocrat - Solution (cont.)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0" name="Google Shape;270;p3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71" name="Google Shape;271;p3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72" name="Google Shape;272;p37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See v_i as vectors in F_2^64 by writing v_i in base 2.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linear combinations form a subspace of dimension at most 64: find a basis, which has at most 64 elements.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Now, given an initial path w, for i from 63 to 0, look if w has a 1 in the ith binary digit and check if there is a basis element with i as most significant digit, in which XOR w with this value.</a:t>
            </a:r>
            <a:endParaRPr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Lost Map</a:t>
            </a:r>
            <a:endParaRPr/>
          </a:p>
        </p:txBody>
      </p:sp>
      <p:sp>
        <p:nvSpPr>
          <p:cNvPr id="278" name="Google Shape;278;p38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279" name="Google Shape;279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map fragments (strings) are badly damaged and some items are replaced by “?”s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how many ways you can overlay the two fragments so that no non-”?” values conflict.</a:t>
            </a:r>
            <a:endParaRPr sz="1400"/>
          </a:p>
        </p:txBody>
      </p:sp>
      <p:pic>
        <p:nvPicPr>
          <p:cNvPr id="280" name="Google Shape;28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850" y="106600"/>
            <a:ext cx="2819050" cy="18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FFT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Convolution</a:t>
            </a:r>
            <a:endParaRPr sz="1400"/>
          </a:p>
        </p:txBody>
      </p:sp>
      <p:sp>
        <p:nvSpPr>
          <p:cNvPr id="286" name="Google Shape;286;p3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Lost Map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7" name="Google Shape;287;p3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88" name="Google Shape;288;p3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89" name="Google Shape;289;p3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can treat the “?” and non-”?” values completely separately.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make two separate binary strings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One encoding “?” as 0 values and everything else as 1 values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One encoding “?” as several -1s and everything else as its binary representation (takes LogK bits where K is the number of directions)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we reverse one array, then the </a:t>
            </a:r>
            <a:r>
              <a:rPr b="1" lang="en"/>
              <a:t>convolution</a:t>
            </a:r>
            <a:r>
              <a:rPr lang="en"/>
              <a:t> of both versions of the binary strings from each map can be used to find the number of bits matching each time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We need the number of bits across both convolutions to exactly equal the length of the string.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Pitfalls: FFT needs to be </a:t>
            </a:r>
            <a:r>
              <a:rPr b="1" lang="en" sz="1400"/>
              <a:t>fast</a:t>
            </a:r>
            <a:r>
              <a:rPr lang="en" sz="1400"/>
              <a:t>.</a:t>
            </a:r>
            <a:endParaRPr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 Pace</a:t>
            </a:r>
            <a:endParaRPr/>
          </a:p>
        </p:txBody>
      </p:sp>
      <p:sp>
        <p:nvSpPr>
          <p:cNvPr id="295" name="Google Shape;295;p4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Bergur Snorrason</a:t>
            </a:r>
            <a:endParaRPr/>
          </a:p>
        </p:txBody>
      </p:sp>
      <p:sp>
        <p:nvSpPr>
          <p:cNvPr id="296" name="Google Shape;296;p4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Print the median value at the same index of three different arrays.</a:t>
            </a:r>
            <a:endParaRPr sz="1400"/>
          </a:p>
        </p:txBody>
      </p:sp>
      <p:pic>
        <p:nvPicPr>
          <p:cNvPr id="297" name="Google Shape;297;p40"/>
          <p:cNvPicPr preferRelativeResize="0"/>
          <p:nvPr/>
        </p:nvPicPr>
        <p:blipFill rotWithShape="1">
          <a:blip r:embed="rId3">
            <a:alphaModFix/>
          </a:blip>
          <a:srcRect b="0" l="-82555" r="-82555" t="0"/>
          <a:stretch/>
        </p:blipFill>
        <p:spPr>
          <a:xfrm>
            <a:off x="1150306" y="106600"/>
            <a:ext cx="2300137" cy="180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Implementation</a:t>
            </a:r>
            <a:endParaRPr sz="1400"/>
          </a:p>
        </p:txBody>
      </p:sp>
      <p:sp>
        <p:nvSpPr>
          <p:cNvPr id="303" name="Google Shape;303;p4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Moderate Pace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4" name="Google Shape;304;p4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05" name="Google Shape;305;p4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06" name="Google Shape;306;p4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in the three arrays and iterate from i=0 to i=n-1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a new list L with the three items at index i and sort it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Print L[1], and move onto the next.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Aquarium</a:t>
            </a:r>
            <a:endParaRPr/>
          </a:p>
        </p:txBody>
      </p:sp>
      <p:sp>
        <p:nvSpPr>
          <p:cNvPr id="82" name="Google Shape;82;p1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 </a:t>
            </a:r>
            <a:r>
              <a:rPr lang="en"/>
              <a:t>correct • solved at: </a:t>
            </a:r>
            <a:r>
              <a:rPr b="1" lang="en"/>
              <a:t>??</a:t>
            </a:r>
            <a:r>
              <a:rPr b="1" lang="en"/>
              <a:t>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??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Freek Henstra</a:t>
            </a:r>
            <a:endParaRPr/>
          </a:p>
        </p:txBody>
      </p:sp>
      <p:sp>
        <p:nvSpPr>
          <p:cNvPr id="83" name="Google Shape;83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to line some piranhas up for a group photo.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Putting a finger in the tank causes adjacent piranhas to start swimming toward the finger.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the number of seconds of finger exposure needed to put every fish in its specified place.</a:t>
            </a:r>
            <a:endParaRPr sz="1400"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0" l="8519" r="8527" t="0"/>
          <a:stretch/>
        </p:blipFill>
        <p:spPr>
          <a:xfrm>
            <a:off x="1265675" y="107425"/>
            <a:ext cx="2044852" cy="175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hand holding cup of light-colored tea with lemon slices floating in it" id="311" name="Google Shape;311;p42"/>
          <p:cNvPicPr preferRelativeResize="0"/>
          <p:nvPr/>
        </p:nvPicPr>
        <p:blipFill rotWithShape="1">
          <a:blip r:embed="rId3">
            <a:alphaModFix/>
          </a:blip>
          <a:srcRect b="38539" l="0" r="28825" t="21892"/>
          <a:stretch/>
        </p:blipFill>
        <p:spPr>
          <a:xfrm>
            <a:off x="433825" y="359800"/>
            <a:ext cx="3795004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ch of dark blue grapes on a vine" id="312" name="Google Shape;312;p42"/>
          <p:cNvPicPr preferRelativeResize="0"/>
          <p:nvPr/>
        </p:nvPicPr>
        <p:blipFill rotWithShape="1">
          <a:blip r:embed="rId4">
            <a:alphaModFix/>
          </a:blip>
          <a:srcRect b="37538" l="0" r="0" t="12214"/>
          <a:stretch/>
        </p:blipFill>
        <p:spPr>
          <a:xfrm>
            <a:off x="433775" y="1886650"/>
            <a:ext cx="3795002" cy="285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head shot of wooden table with cast iron pan and various spices on it" id="313" name="Google Shape;313;p42"/>
          <p:cNvPicPr preferRelativeResize="0"/>
          <p:nvPr/>
        </p:nvPicPr>
        <p:blipFill rotWithShape="1">
          <a:blip r:embed="rId5">
            <a:alphaModFix/>
          </a:blip>
          <a:srcRect b="3846" l="35811" r="34812" t="5210"/>
          <a:stretch/>
        </p:blipFill>
        <p:spPr>
          <a:xfrm>
            <a:off x="4356064" y="359800"/>
            <a:ext cx="2146499" cy="439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onion sliced in half. Peppercorns in foreground. Parsley leaves in background." id="314" name="Google Shape;314;p42"/>
          <p:cNvPicPr preferRelativeResize="0"/>
          <p:nvPr/>
        </p:nvPicPr>
        <p:blipFill rotWithShape="1">
          <a:blip r:embed="rId6">
            <a:alphaModFix/>
          </a:blip>
          <a:srcRect b="3651" l="23477" r="45348" t="0"/>
          <a:stretch/>
        </p:blipFill>
        <p:spPr>
          <a:xfrm>
            <a:off x="6629825" y="359800"/>
            <a:ext cx="2146498" cy="4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7">
            <a:alphaModFix/>
          </a:blip>
          <a:srcRect b="0" l="15440" r="-15439" t="0"/>
          <a:stretch/>
        </p:blipFill>
        <p:spPr>
          <a:xfrm>
            <a:off x="4356275" y="359800"/>
            <a:ext cx="2537850" cy="4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/>
          <p:cNvPicPr preferRelativeResize="0"/>
          <p:nvPr/>
        </p:nvPicPr>
        <p:blipFill rotWithShape="1">
          <a:blip r:embed="rId8">
            <a:alphaModFix/>
          </a:blip>
          <a:srcRect b="31602" l="27978" r="16684" t="12494"/>
          <a:stretch/>
        </p:blipFill>
        <p:spPr>
          <a:xfrm>
            <a:off x="433825" y="1886650"/>
            <a:ext cx="3795000" cy="28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2"/>
          <p:cNvPicPr preferRelativeResize="0"/>
          <p:nvPr/>
        </p:nvPicPr>
        <p:blipFill rotWithShape="1">
          <a:blip r:embed="rId9">
            <a:alphaModFix/>
          </a:blip>
          <a:srcRect b="45582" l="-1962" r="52774" t="27250"/>
          <a:stretch/>
        </p:blipFill>
        <p:spPr>
          <a:xfrm>
            <a:off x="433825" y="359800"/>
            <a:ext cx="3794998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2"/>
          <p:cNvPicPr preferRelativeResize="0"/>
          <p:nvPr/>
        </p:nvPicPr>
        <p:blipFill rotWithShape="1">
          <a:blip r:embed="rId10">
            <a:alphaModFix/>
          </a:blip>
          <a:srcRect b="14566" l="26927" r="45141" t="0"/>
          <a:stretch/>
        </p:blipFill>
        <p:spPr>
          <a:xfrm>
            <a:off x="6629825" y="359800"/>
            <a:ext cx="2146499" cy="4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/>
          <p:nvPr>
            <p:ph type="title"/>
          </p:nvPr>
        </p:nvSpPr>
        <p:spPr>
          <a:xfrm>
            <a:off x="0" y="1258525"/>
            <a:ext cx="914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Questions?</a:t>
            </a:r>
            <a:endParaRPr sz="9600"/>
          </a:p>
        </p:txBody>
      </p:sp>
      <p:sp>
        <p:nvSpPr>
          <p:cNvPr id="324" name="Google Shape;324;p43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comments?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"/>
          <p:cNvSpPr/>
          <p:nvPr/>
        </p:nvSpPr>
        <p:spPr>
          <a:xfrm>
            <a:off x="0" y="2170475"/>
            <a:ext cx="9144000" cy="116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4"/>
          <p:cNvSpPr txBox="1"/>
          <p:nvPr>
            <p:ph idx="4294967295" type="subTitle"/>
          </p:nvPr>
        </p:nvSpPr>
        <p:spPr>
          <a:xfrm>
            <a:off x="494950" y="2789125"/>
            <a:ext cx="8117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http://domjudge.bath.ac.uk/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1" name="Google Shape;331;p4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Standings</a:t>
            </a:r>
            <a:endParaRPr/>
          </a:p>
        </p:txBody>
      </p:sp>
      <p:pic>
        <p:nvPicPr>
          <p:cNvPr id="332" name="Google Shape;33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741" y="828525"/>
            <a:ext cx="31405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Intervals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 algorithms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Amortisation</a:t>
            </a:r>
            <a:endParaRPr sz="1400"/>
          </a:p>
        </p:txBody>
      </p:sp>
      <p:sp>
        <p:nvSpPr>
          <p:cNvPr id="90" name="Google Shape;90;p1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Aquarium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" name="Google Shape;91;p1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92" name="Google Shape;92;p1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93" name="Google Shape;93;p1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Each fish needs to move by X</a:t>
            </a:r>
            <a:r>
              <a:rPr baseline="-25000" lang="en" sz="1400"/>
              <a:t>i </a:t>
            </a:r>
            <a:r>
              <a:rPr lang="en" sz="1400"/>
              <a:t> places.</a:t>
            </a:r>
            <a:endParaRPr baseline="-25000"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number of finger placements to the right must be </a:t>
            </a:r>
            <a:r>
              <a:rPr b="1" lang="en"/>
              <a:t>X</a:t>
            </a:r>
            <a:r>
              <a:rPr b="1" baseline="-25000" lang="en"/>
              <a:t>i</a:t>
            </a:r>
            <a:r>
              <a:rPr lang="en"/>
              <a:t> more than the number to the left.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Assume the number of placements to the left of the leftmost fish is -</a:t>
            </a:r>
            <a:r>
              <a:rPr b="1" lang="en" sz="1400"/>
              <a:t>X</a:t>
            </a:r>
            <a:r>
              <a:rPr b="1" baseline="-25000" lang="en" sz="1400"/>
              <a:t>0</a:t>
            </a:r>
            <a:r>
              <a:rPr lang="en" sz="1400"/>
              <a:t>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Then the next number must be </a:t>
            </a:r>
            <a:r>
              <a:rPr b="1" lang="en" sz="1400"/>
              <a:t>0</a:t>
            </a:r>
            <a:r>
              <a:rPr lang="en" sz="1400"/>
              <a:t>, the next after that must be  </a:t>
            </a:r>
            <a:r>
              <a:rPr b="1" lang="en" sz="1400"/>
              <a:t>0+X</a:t>
            </a:r>
            <a:r>
              <a:rPr b="1" baseline="-25000" lang="en" sz="1400"/>
              <a:t>1</a:t>
            </a:r>
            <a:r>
              <a:rPr baseline="-25000" lang="en" sz="1400"/>
              <a:t>, </a:t>
            </a:r>
            <a:r>
              <a:rPr lang="en"/>
              <a:t>then</a:t>
            </a:r>
            <a:r>
              <a:rPr lang="en" sz="1400"/>
              <a:t> </a:t>
            </a:r>
            <a:r>
              <a:rPr b="1" lang="en" sz="1400"/>
              <a:t>0+X</a:t>
            </a:r>
            <a:r>
              <a:rPr b="1" baseline="-25000" lang="en" sz="1400"/>
              <a:t>1</a:t>
            </a:r>
            <a:r>
              <a:rPr b="1" lang="en" sz="1400"/>
              <a:t>+X</a:t>
            </a:r>
            <a:r>
              <a:rPr b="1" baseline="-25000" lang="en" sz="1400"/>
              <a:t>2</a:t>
            </a:r>
            <a:r>
              <a:rPr baseline="-25000" lang="en" sz="1400"/>
              <a:t>, </a:t>
            </a:r>
            <a:r>
              <a:rPr lang="en" sz="1400"/>
              <a:t>etcetera.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need all values to be non-negative. Take the minimum of value and subtract it from everything.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 we need to check if this number of placements is feasible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answer is guaranteed to be at most O(N*K</a:t>
            </a:r>
            <a:r>
              <a:rPr baseline="30000" lang="en"/>
              <a:t>2</a:t>
            </a:r>
            <a:r>
              <a:rPr lang="en"/>
              <a:t>).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we can just go from left to right making all valid moves.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Bidirectional</a:t>
            </a:r>
            <a:endParaRPr/>
          </a:p>
        </p:txBody>
      </p:sp>
      <p:sp>
        <p:nvSpPr>
          <p:cNvPr id="99" name="Google Shape;99;p17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Ludo Pulles, Mike de Vries</a:t>
            </a:r>
            <a:endParaRPr/>
          </a:p>
        </p:txBody>
      </p:sp>
      <p:sp>
        <p:nvSpPr>
          <p:cNvPr id="100" name="Google Shape;100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</a:t>
            </a:r>
            <a:r>
              <a:rPr lang="en" sz="1400"/>
              <a:t>rite a number &lt; 10^18 as sum of ≤ 10 palindromic numbers.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	</a:t>
            </a:r>
            <a:endParaRPr sz="1400"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4669" r="4669" t="0"/>
          <a:stretch/>
        </p:blipFill>
        <p:spPr>
          <a:xfrm>
            <a:off x="713113" y="225276"/>
            <a:ext cx="3174525" cy="17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Recursion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Stubbornness</a:t>
            </a:r>
            <a:endParaRPr sz="1400"/>
          </a:p>
        </p:txBody>
      </p:sp>
      <p:sp>
        <p:nvSpPr>
          <p:cNvPr id="107" name="Google Shape;107;p1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Bidirectional Code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" name="Google Shape;108;p1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09" name="Google Shape;109;p1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10" name="Google Shape;110;p1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Idea: construct the biggest balanced number less than n greedily.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Example: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 = 970 894 988 875 162 603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</a:t>
            </a:r>
            <a:r>
              <a:rPr lang="en"/>
              <a:t>[1]</a:t>
            </a:r>
            <a:r>
              <a:rPr lang="en" sz="1400"/>
              <a:t> = 970 894 987 789 498 079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 − p</a:t>
            </a:r>
            <a:r>
              <a:rPr lang="en"/>
              <a:t>[1]</a:t>
            </a:r>
            <a:r>
              <a:rPr lang="en" sz="1400"/>
              <a:t> = 000 000 001 085 664 524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</a:t>
            </a:r>
            <a:r>
              <a:rPr lang="en"/>
              <a:t>[2]</a:t>
            </a:r>
            <a:r>
              <a:rPr lang="en" sz="1400"/>
              <a:t> = 000 000 001 085 555 801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 − p</a:t>
            </a:r>
            <a:r>
              <a:rPr lang="en"/>
              <a:t>[1]</a:t>
            </a:r>
            <a:r>
              <a:rPr lang="en" sz="1400"/>
              <a:t> − p</a:t>
            </a:r>
            <a:r>
              <a:rPr lang="en"/>
              <a:t>[</a:t>
            </a:r>
            <a:r>
              <a:rPr lang="en" sz="1400"/>
              <a:t>2] = 000 000 000 000 108 723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Possible edge case: n = 10 ` : p = n − 1.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 get k ≤ 5: run a brute force to express n as sum of three balanced numbers when n ≤ 200 000.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Corrupted Judge</a:t>
            </a:r>
            <a:endParaRPr/>
          </a:p>
        </p:txBody>
      </p:sp>
      <p:sp>
        <p:nvSpPr>
          <p:cNvPr id="116" name="Google Shape;116;p1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Boas Kluiving</a:t>
            </a:r>
            <a:endParaRPr/>
          </a:p>
        </p:txBody>
      </p:sp>
      <p:sp>
        <p:nvSpPr>
          <p:cNvPr id="117" name="Google Shape;117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Reconstruct a missing part of a contest scoreboard from other known parts.</a:t>
            </a:r>
            <a:endParaRPr sz="1400"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0" l="3236" r="3227" t="0"/>
          <a:stretch/>
        </p:blipFill>
        <p:spPr>
          <a:xfrm>
            <a:off x="636013" y="148074"/>
            <a:ext cx="3328725" cy="18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Logic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Implementation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Zalgo</a:t>
            </a:r>
            <a:endParaRPr sz="1400"/>
          </a:p>
        </p:txBody>
      </p:sp>
      <p:sp>
        <p:nvSpPr>
          <p:cNvPr id="124" name="Google Shape;124;p2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Corrupted Judge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5" name="Google Shape;125;p2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26" name="Google Shape;126;p2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27" name="Google Shape;127;p2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Starting at the last team fill in the corrupted column conservatively. The last team solved p[n]=1 problem.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i=n-1,...,1 p[i] = p[i+1] + (1 if t[i] &lt;= t[i+1] else 0)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p[1] = p, then the scoreboard is non-ambiguous.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Else p[1] = p gives another correct scoreboard (ambiguous)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 special cases to deal with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no team has solved any problem, it is not ambiguous.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Divvying Up</a:t>
            </a:r>
            <a:endParaRPr/>
          </a:p>
        </p:txBody>
      </p:sp>
      <p:sp>
        <p:nvSpPr>
          <p:cNvPr id="133" name="Google Shape;133;p21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??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??:??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??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134" name="Google Shape;134;p21"/>
          <p:cNvSpPr txBox="1"/>
          <p:nvPr>
            <p:ph idx="2" type="body"/>
          </p:nvPr>
        </p:nvSpPr>
        <p:spPr>
          <a:xfrm>
            <a:off x="4939500" y="724200"/>
            <a:ext cx="39744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Three professionals (one not pictured) are going to earn some money from individual events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Can they distribute the money equally?</a:t>
            </a:r>
            <a:endParaRPr sz="1400"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3712" r="3712" t="0"/>
          <a:stretch/>
        </p:blipFill>
        <p:spPr>
          <a:xfrm>
            <a:off x="873200" y="132525"/>
            <a:ext cx="2854350" cy="190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